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56" r:id="rId1"/>
  </p:sldMasterIdLst>
  <p:sldIdLst>
    <p:sldId id="259" r:id="rId2"/>
    <p:sldId id="260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18" autoAdjust="0"/>
  </p:normalViewPr>
  <p:slideViewPr>
    <p:cSldViewPr>
      <p:cViewPr varScale="1">
        <p:scale>
          <a:sx n="113" d="100"/>
          <a:sy n="113" d="100"/>
        </p:scale>
        <p:origin x="58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6111111111111108E-2"/>
          <c:y val="4.3558057290026826E-2"/>
          <c:w val="0.95454736339775714"/>
          <c:h val="0.935554734420460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C00000"/>
            </a:solidFill>
            <a:ln w="11499">
              <a:solidFill>
                <a:schemeClr val="accent2">
                  <a:lumMod val="60000"/>
                  <a:lumOff val="40000"/>
                </a:schemeClr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6.8704212771123485E-2"/>
                  <c:y val="-2.8860028860028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235-477A-A1C9-E48382345745}"/>
                </c:ext>
              </c:extLst>
            </c:dLbl>
            <c:dLbl>
              <c:idx val="2"/>
              <c:layout>
                <c:manualLayout>
                  <c:x val="-3.0310682104907567E-2"/>
                  <c:y val="8.080808080808091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235-477A-A1C9-E48382345745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Sheet1!$B$1:$D$1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Дефицит(-), профицит(+)</c:v>
                </c:pt>
              </c:strCache>
            </c:strRef>
          </c:cat>
          <c:val>
            <c:numRef>
              <c:f>Sheet1!$B$2:$D$2</c:f>
              <c:numCache>
                <c:formatCode>#,##0.00</c:formatCode>
                <c:ptCount val="3"/>
                <c:pt idx="0">
                  <c:v>2245829</c:v>
                </c:pt>
                <c:pt idx="1">
                  <c:v>2302987.2999999998</c:v>
                </c:pt>
                <c:pt idx="2">
                  <c:v>-57158.299999999814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235-477A-A1C9-E48382345745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Исполнение</c:v>
                </c:pt>
              </c:strCache>
            </c:strRef>
          </c:tx>
          <c:spPr>
            <a:solidFill>
              <a:srgbClr val="FFC000"/>
            </a:solidFill>
            <a:ln w="11499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1"/>
              <c:layout>
                <c:manualLayout>
                  <c:x val="7.0724924911450646E-2"/>
                  <c:y val="-5.77200577200578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235-477A-A1C9-E48382345745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Sheet1!$B$1:$D$1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Дефицит(-), профицит(+)</c:v>
                </c:pt>
              </c:strCache>
            </c:strRef>
          </c:cat>
          <c:val>
            <c:numRef>
              <c:f>Sheet1!$B$3:$D$3</c:f>
              <c:numCache>
                <c:formatCode>#,##0.00</c:formatCode>
                <c:ptCount val="3"/>
                <c:pt idx="0">
                  <c:v>2245551</c:v>
                </c:pt>
                <c:pt idx="1">
                  <c:v>2185454.7000000002</c:v>
                </c:pt>
                <c:pt idx="2">
                  <c:v>60096.299999999814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235-477A-A1C9-E4838234574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0474847"/>
        <c:axId val="1"/>
      </c:barChart>
      <c:catAx>
        <c:axId val="4047484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5753">
            <a:noFill/>
          </a:ln>
        </c:spPr>
        <c:txPr>
          <a:bodyPr rot="0" vert="horz"/>
          <a:lstStyle/>
          <a:p>
            <a:pPr>
              <a:defRPr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defRPr>
            </a:pPr>
            <a:endParaRPr lang="ru-RU"/>
          </a:p>
        </c:txPr>
        <c:crossAx val="1"/>
        <c:crosses val="autoZero"/>
        <c:auto val="1"/>
        <c:lblAlgn val="ctr"/>
        <c:lblOffset val="400"/>
        <c:noMultiLvlLbl val="0"/>
      </c:catAx>
      <c:valAx>
        <c:axId val="1"/>
        <c:scaling>
          <c:orientation val="minMax"/>
        </c:scaling>
        <c:delete val="1"/>
        <c:axPos val="r"/>
        <c:numFmt formatCode="#,##0.00" sourceLinked="1"/>
        <c:majorTickMark val="out"/>
        <c:minorTickMark val="none"/>
        <c:tickLblPos val="nextTo"/>
        <c:crossAx val="40474847"/>
        <c:crosses val="max"/>
        <c:crossBetween val="between"/>
      </c:valAx>
      <c:spPr>
        <a:noFill/>
        <a:ln w="25381">
          <a:noFill/>
        </a:ln>
      </c:spPr>
    </c:plotArea>
    <c:legend>
      <c:legendPos val="r"/>
      <c:layout>
        <c:manualLayout>
          <c:xMode val="edge"/>
          <c:yMode val="edge"/>
          <c:x val="0.78400006353214924"/>
          <c:y val="4.556339744788921E-2"/>
          <c:w val="0.17908235751922841"/>
          <c:h val="0.19947347834220508"/>
        </c:manualLayout>
      </c:layout>
      <c:overlay val="0"/>
      <c:spPr>
        <a:noFill/>
        <a:ln w="2876">
          <a:solidFill>
            <a:schemeClr val="tx1"/>
          </a:solidFill>
          <a:prstDash val="solid"/>
        </a:ln>
      </c:spPr>
      <c:txPr>
        <a:bodyPr/>
        <a:lstStyle/>
        <a:p>
          <a:pPr>
            <a:defRPr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9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>
            <a:extLst>
              <a:ext uri="{FF2B5EF4-FFF2-40B4-BE49-F238E27FC236}">
                <a16:creationId xmlns:a16="http://schemas.microsoft.com/office/drawing/2014/main" id="{F4D67406-BFC7-4073-8D57-78A3A882F956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677" cy="6858000"/>
          </a:xfrm>
        </p:grpSpPr>
        <p:pic>
          <p:nvPicPr>
            <p:cNvPr id="5" name="Picture 7" descr="SD-PanelTitle-R1.png">
              <a:extLst>
                <a:ext uri="{FF2B5EF4-FFF2-40B4-BE49-F238E27FC236}">
                  <a16:creationId xmlns:a16="http://schemas.microsoft.com/office/drawing/2014/main" id="{D1469457-7B1D-43E2-9F77-BFC297E8C8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6B57DB5B-A1FD-4BAA-8EEB-611BD898190A}"/>
                </a:ext>
              </a:extLst>
            </p:cNvPr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7" name="Picture 11" descr="HDRibbonTitle-UniformTrim.png">
              <a:extLst>
                <a:ext uri="{FF2B5EF4-FFF2-40B4-BE49-F238E27FC236}">
                  <a16:creationId xmlns:a16="http://schemas.microsoft.com/office/drawing/2014/main" id="{516D149B-0CA8-468C-8609-5E3AB523632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8"/>
            <a:stretch>
              <a:fillRect/>
            </a:stretch>
          </p:blipFill>
          <p:spPr bwMode="auto">
            <a:xfrm>
              <a:off x="0" y="3128434"/>
              <a:ext cx="1664208" cy="612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2" descr="HDRibbonTitle-UniformTrim.png">
              <a:extLst>
                <a:ext uri="{FF2B5EF4-FFF2-40B4-BE49-F238E27FC236}">
                  <a16:creationId xmlns:a16="http://schemas.microsoft.com/office/drawing/2014/main" id="{FB0D6B9E-72AE-4F36-A065-05E7ED2F24C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8"/>
            <a:stretch>
              <a:fillRect/>
            </a:stretch>
          </p:blipFill>
          <p:spPr bwMode="auto">
            <a:xfrm>
              <a:off x="7480469" y="3128434"/>
              <a:ext cx="1664208" cy="612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9" name="Straight Connector 14">
            <a:extLst>
              <a:ext uri="{FF2B5EF4-FFF2-40B4-BE49-F238E27FC236}">
                <a16:creationId xmlns:a16="http://schemas.microsoft.com/office/drawing/2014/main" id="{DB0F55C5-F4DF-41AC-959E-4BE2C70C3130}"/>
              </a:ext>
            </a:extLst>
          </p:cNvPr>
          <p:cNvCxnSpPr/>
          <p:nvPr/>
        </p:nvCxnSpPr>
        <p:spPr>
          <a:xfrm>
            <a:off x="2019300" y="3471863"/>
            <a:ext cx="511333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A089C4A9-95AA-49D8-B665-A3AB98ED4A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65838" y="5054600"/>
            <a:ext cx="673100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4C9CF0D-82DD-4213-96B8-4BFE6982F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22463" y="5054600"/>
            <a:ext cx="4064000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383CF15F-57F4-4A02-87D7-AD24D0886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6725" y="5054600"/>
            <a:ext cx="4143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22DC1-37AD-4128-8B13-865A516475E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26782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E5AB9A0-1A04-4E7B-8705-14D42E4A6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6D34825-523F-4425-BDBF-6DCD6EF46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0A840D1-E04F-42E0-8A03-A770F3671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AAD3E-EA9E-4999-B619-52AFDA1DA3D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01672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4">
            <a:extLst>
              <a:ext uri="{FF2B5EF4-FFF2-40B4-BE49-F238E27FC236}">
                <a16:creationId xmlns:a16="http://schemas.microsoft.com/office/drawing/2014/main" id="{4AF506C0-CF71-429A-A4B8-E631116066E5}"/>
              </a:ext>
            </a:extLst>
          </p:cNvPr>
          <p:cNvCxnSpPr/>
          <p:nvPr/>
        </p:nvCxnSpPr>
        <p:spPr>
          <a:xfrm>
            <a:off x="1277938" y="4140200"/>
            <a:ext cx="660717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930B9B8-38AC-49DD-945E-CE7685654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3A084AC-EC7A-417A-86DF-C099D71C9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B08D05F-0118-41B6-89C5-8BA467685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6AF3E-35D2-4813-BCCD-D7A7D88FE36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404443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4C1ECCE-C5F5-4485-8BE5-7D4327F1D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313" y="9048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ru-RU" sz="7200"/>
              <a:t>“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F02283-D656-4C48-8187-3583ACF4F2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4288" y="2827338"/>
            <a:ext cx="4572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r>
              <a:rPr lang="en-US" altLang="ru-RU" sz="7200"/>
              <a:t>”</a:t>
            </a:r>
          </a:p>
        </p:txBody>
      </p:sp>
      <p:cxnSp>
        <p:nvCxnSpPr>
          <p:cNvPr id="7" name="Straight Connector 18">
            <a:extLst>
              <a:ext uri="{FF2B5EF4-FFF2-40B4-BE49-F238E27FC236}">
                <a16:creationId xmlns:a16="http://schemas.microsoft.com/office/drawing/2014/main" id="{8EC2433F-7799-4550-AD68-D564FDF92ACB}"/>
              </a:ext>
            </a:extLst>
          </p:cNvPr>
          <p:cNvCxnSpPr/>
          <p:nvPr/>
        </p:nvCxnSpPr>
        <p:spPr>
          <a:xfrm>
            <a:off x="1277938" y="4140200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88E3998-2A25-43DD-BA33-1BCC7B1F275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CC9A345-5397-445E-8F7F-F04490F109A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60E214AF-2370-4A0F-85BA-302C93A12C1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C147F-BF4A-4471-970E-4BA5A3DFF8C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211176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FFFF07-C556-4D01-A84F-F6DD39CF1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5118A-E6C4-4D0A-8455-5BB2F4A22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8C460A-C556-4E4B-8FD3-4DB1F2833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EDBE6-D16E-4957-A4E0-A6E8CD6D183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480329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DAD3837-EE6E-497E-A97F-492E99D537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7888" y="896938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ru-RU" sz="8000"/>
              <a:t>“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1A149B-EA7D-4BD7-B98E-02F96E43A6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0163" y="2608263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r>
              <a:rPr lang="en-US" altLang="ru-RU" sz="8000"/>
              <a:t>”</a:t>
            </a:r>
          </a:p>
        </p:txBody>
      </p:sp>
      <p:cxnSp>
        <p:nvCxnSpPr>
          <p:cNvPr id="7" name="Straight Connector 25">
            <a:extLst>
              <a:ext uri="{FF2B5EF4-FFF2-40B4-BE49-F238E27FC236}">
                <a16:creationId xmlns:a16="http://schemas.microsoft.com/office/drawing/2014/main" id="{DF1C5BF9-0569-4F39-A197-817444DE1014}"/>
              </a:ext>
            </a:extLst>
          </p:cNvPr>
          <p:cNvCxnSpPr/>
          <p:nvPr/>
        </p:nvCxnSpPr>
        <p:spPr>
          <a:xfrm>
            <a:off x="1277938" y="3429000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2727E64-721D-43A0-8DAD-33EF5225DC6D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7952897-0BB0-4810-929F-C22B866B888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B769F56-FFC4-467B-AF16-50A83E2398F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0E31E-4FE3-4E68-BB56-EA3C411CAA9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59691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4">
            <a:extLst>
              <a:ext uri="{FF2B5EF4-FFF2-40B4-BE49-F238E27FC236}">
                <a16:creationId xmlns:a16="http://schemas.microsoft.com/office/drawing/2014/main" id="{A7A677A4-0AC7-4A11-B3B7-D7A6893618C2}"/>
              </a:ext>
            </a:extLst>
          </p:cNvPr>
          <p:cNvCxnSpPr/>
          <p:nvPr/>
        </p:nvCxnSpPr>
        <p:spPr>
          <a:xfrm>
            <a:off x="1277938" y="3429000"/>
            <a:ext cx="660717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rtlCol="0">
            <a:normAutofit/>
          </a:bodyPr>
          <a:lstStyle>
            <a:lvl1pPr>
              <a:defRPr lang="en-US" sz="3200" b="0" dirty="0"/>
            </a:lvl1pPr>
          </a:lstStyle>
          <a:p>
            <a:pPr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B07A8B3-75BC-4808-BBDC-B99014F133A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9F72A02-8969-4B30-954C-989FBBA6B63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F604550-A0EE-421A-BAF3-4CAFECFE549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C96BA-C3A7-43F7-A45F-2595398F9DE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822521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3">
            <a:extLst>
              <a:ext uri="{FF2B5EF4-FFF2-40B4-BE49-F238E27FC236}">
                <a16:creationId xmlns:a16="http://schemas.microsoft.com/office/drawing/2014/main" id="{A6FEBD7E-BB53-4667-8937-F43CD24307A0}"/>
              </a:ext>
            </a:extLst>
          </p:cNvPr>
          <p:cNvCxnSpPr/>
          <p:nvPr/>
        </p:nvCxnSpPr>
        <p:spPr>
          <a:xfrm>
            <a:off x="1277938" y="2354263"/>
            <a:ext cx="660717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CE130AF-8493-4502-B5B8-9F57C3A25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76EBFB8-8C09-4428-B69E-7F003E8C3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44C5A67-A620-4924-AA85-1A055E303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5F078-D0C4-448C-99CD-E50D014B542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80855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3">
            <a:extLst>
              <a:ext uri="{FF2B5EF4-FFF2-40B4-BE49-F238E27FC236}">
                <a16:creationId xmlns:a16="http://schemas.microsoft.com/office/drawing/2014/main" id="{EA37A428-A9F8-4D43-850C-8C5452CDC2B7}"/>
              </a:ext>
            </a:extLst>
          </p:cNvPr>
          <p:cNvCxnSpPr/>
          <p:nvPr/>
        </p:nvCxnSpPr>
        <p:spPr>
          <a:xfrm>
            <a:off x="6245225" y="906463"/>
            <a:ext cx="0" cy="4968875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0B2FEEB-7E28-4843-8FB0-CAA27CA22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C4D825E-D40A-41E5-9A91-8BAB27AF7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C3B221C-3E96-487F-A50A-7B9DF2F7D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1E47-3378-49F5-834A-1C182DA3D90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3070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>
            <a:extLst>
              <a:ext uri="{FF2B5EF4-FFF2-40B4-BE49-F238E27FC236}">
                <a16:creationId xmlns:a16="http://schemas.microsoft.com/office/drawing/2014/main" id="{B38CDB38-46B2-490A-B4FD-7681460EF8C7}"/>
              </a:ext>
            </a:extLst>
          </p:cNvPr>
          <p:cNvCxnSpPr/>
          <p:nvPr/>
        </p:nvCxnSpPr>
        <p:spPr>
          <a:xfrm>
            <a:off x="1277938" y="2355850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F00650A-C3BD-49EE-B2F7-E85447FB4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5895A30-246B-4FA6-9C48-05756AB92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FB5A7D8-6A1A-4AE8-9EC4-1F74F6F30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B7E27-76C1-4EF8-B468-20E1EA38074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3182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0">
            <a:extLst>
              <a:ext uri="{FF2B5EF4-FFF2-40B4-BE49-F238E27FC236}">
                <a16:creationId xmlns:a16="http://schemas.microsoft.com/office/drawing/2014/main" id="{65BF67A1-80E2-4211-97D2-02B554FD8253}"/>
              </a:ext>
            </a:extLst>
          </p:cNvPr>
          <p:cNvCxnSpPr/>
          <p:nvPr/>
        </p:nvCxnSpPr>
        <p:spPr>
          <a:xfrm>
            <a:off x="1277938" y="3598863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07C48E9-5079-4245-AF33-4936D6A22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D098394-3C23-4A0A-82F0-F3BCCF586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A318963-0420-402D-9B2A-A8BB1B5AA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9B5FC-1789-4F46-AD30-8D9BFC3C940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42881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7">
            <a:extLst>
              <a:ext uri="{FF2B5EF4-FFF2-40B4-BE49-F238E27FC236}">
                <a16:creationId xmlns:a16="http://schemas.microsoft.com/office/drawing/2014/main" id="{66C623D6-46D3-44D8-8687-D3CD6A600AC3}"/>
              </a:ext>
            </a:extLst>
          </p:cNvPr>
          <p:cNvCxnSpPr/>
          <p:nvPr/>
        </p:nvCxnSpPr>
        <p:spPr>
          <a:xfrm>
            <a:off x="1277938" y="2355850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7BA5BC54-1220-4388-B9A4-C7EE3E4A7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8377F46F-DC52-4312-A7CD-E5457A152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6DE0BE1C-3332-4365-BA80-A22228532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4D61C-869D-46C1-BFEE-611A29CF09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24651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40">
            <a:extLst>
              <a:ext uri="{FF2B5EF4-FFF2-40B4-BE49-F238E27FC236}">
                <a16:creationId xmlns:a16="http://schemas.microsoft.com/office/drawing/2014/main" id="{00ECCDB8-34A0-4C29-AE99-8AC82415DDC5}"/>
              </a:ext>
            </a:extLst>
          </p:cNvPr>
          <p:cNvCxnSpPr/>
          <p:nvPr/>
        </p:nvCxnSpPr>
        <p:spPr>
          <a:xfrm>
            <a:off x="1277938" y="2354263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55FAF236-3EFD-4B36-AFC4-6A1D93F83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DD53FDCF-FD3C-4CD2-B501-B520A9F98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F21DA92E-2A3A-43FD-8F5A-B92C313F9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87E3C-EE99-40B0-BAB8-FFC189CF6CF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84485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13">
            <a:extLst>
              <a:ext uri="{FF2B5EF4-FFF2-40B4-BE49-F238E27FC236}">
                <a16:creationId xmlns:a16="http://schemas.microsoft.com/office/drawing/2014/main" id="{2F4D0A12-51AE-410A-B164-95E41BE6497F}"/>
              </a:ext>
            </a:extLst>
          </p:cNvPr>
          <p:cNvCxnSpPr/>
          <p:nvPr/>
        </p:nvCxnSpPr>
        <p:spPr>
          <a:xfrm>
            <a:off x="1277938" y="2354263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55A945FF-4A90-4276-A87F-948DBE718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0274EB35-9AD9-4064-996C-D74A414AE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18683C56-4107-4333-93FB-F09094A27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02C67-1D1C-4DDD-990E-94A463DC7A0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40188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9776C25-2B25-498A-97BC-931AFCD30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A5CB961-642C-4A1E-AE29-43749C0DB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43CFA7E-73A6-4971-919C-C42D8497C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1D08E-516C-43F7-BAA7-317060290DF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9904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5">
            <a:extLst>
              <a:ext uri="{FF2B5EF4-FFF2-40B4-BE49-F238E27FC236}">
                <a16:creationId xmlns:a16="http://schemas.microsoft.com/office/drawing/2014/main" id="{64D54956-5FDD-4C18-90EB-4E1450294444}"/>
              </a:ext>
            </a:extLst>
          </p:cNvPr>
          <p:cNvCxnSpPr/>
          <p:nvPr/>
        </p:nvCxnSpPr>
        <p:spPr>
          <a:xfrm>
            <a:off x="1277938" y="2913063"/>
            <a:ext cx="23336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E53BCA10-F589-46D4-964F-947ADCBF3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883CF2E5-59A3-4EA9-8032-AFC31245F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9BDB7CDE-18F3-4E93-871A-45CCE0AE2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E0AA1-DADE-4314-A618-4BE76AE8605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17693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CAE9543-1E93-4AC2-8B58-56ACAF742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5C38F7C-67B2-4FFB-B295-EAEDF95BA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A558A72-4C07-444C-B0B2-AAD8294EB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0789D-F3AD-4E76-90EF-EE2FF86DFA9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03255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>
            <a:extLst>
              <a:ext uri="{FF2B5EF4-FFF2-40B4-BE49-F238E27FC236}">
                <a16:creationId xmlns:a16="http://schemas.microsoft.com/office/drawing/2014/main" id="{4AE026A8-9D02-424A-9B36-58292BC3E29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51938" cy="6858000"/>
            <a:chOff x="0" y="0"/>
            <a:chExt cx="9152467" cy="6858000"/>
          </a:xfrm>
        </p:grpSpPr>
        <p:pic>
          <p:nvPicPr>
            <p:cNvPr id="1032" name="Picture 7" descr="SD-PanelContent.png">
              <a:extLst>
                <a:ext uri="{FF2B5EF4-FFF2-40B4-BE49-F238E27FC236}">
                  <a16:creationId xmlns:a16="http://schemas.microsoft.com/office/drawing/2014/main" id="{50309291-0F95-473A-A7D0-491EF7C533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5912CCD-B180-4086-B41A-269419F1D32D}"/>
                </a:ext>
              </a:extLst>
            </p:cNvPr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36" name="Picture 9" descr="HDRibbonContent-UniformTrim.png">
              <a:extLst>
                <a:ext uri="{FF2B5EF4-FFF2-40B4-BE49-F238E27FC236}">
                  <a16:creationId xmlns:a16="http://schemas.microsoft.com/office/drawing/2014/main" id="{ECA3D687-84F0-407D-94A4-7FA19D6F1765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" r="14240"/>
            <a:stretch>
              <a:fillRect/>
            </a:stretch>
          </p:blipFill>
          <p:spPr bwMode="auto">
            <a:xfrm>
              <a:off x="0" y="3128434"/>
              <a:ext cx="685800" cy="606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7" name="Picture 10" descr="HDRibbonContent-UniformTrim.png">
              <a:extLst>
                <a:ext uri="{FF2B5EF4-FFF2-40B4-BE49-F238E27FC236}">
                  <a16:creationId xmlns:a16="http://schemas.microsoft.com/office/drawing/2014/main" id="{FA8C3492-1145-4B28-B593-DB6298DC4DBA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" r="14240"/>
            <a:stretch>
              <a:fillRect/>
            </a:stretch>
          </p:blipFill>
          <p:spPr bwMode="auto">
            <a:xfrm>
              <a:off x="8466667" y="3128434"/>
              <a:ext cx="685800" cy="606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5A1DF558-C430-4D51-A3A8-7AFFE3D4A34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176338" y="915988"/>
            <a:ext cx="6799262" cy="130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89A679F-3AD8-4304-ADFE-BB059598C30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176338" y="2490788"/>
            <a:ext cx="6799262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F4A470-AB15-4E8D-B2AD-C3255613B6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56350" y="5961063"/>
            <a:ext cx="114935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694175-4647-4BF8-90FF-CE910701C9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76338" y="5961063"/>
            <a:ext cx="51054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D88561-DA89-4E10-AC41-79CF59ECAB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80313" y="5961063"/>
            <a:ext cx="39528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7C51963A-B84C-4154-9CBB-EC3510783B2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21" r:id="rId1"/>
    <p:sldLayoutId id="2147484722" r:id="rId2"/>
    <p:sldLayoutId id="2147484723" r:id="rId3"/>
    <p:sldLayoutId id="2147484724" r:id="rId4"/>
    <p:sldLayoutId id="2147484725" r:id="rId5"/>
    <p:sldLayoutId id="2147484726" r:id="rId6"/>
    <p:sldLayoutId id="2147484717" r:id="rId7"/>
    <p:sldLayoutId id="2147484727" r:id="rId8"/>
    <p:sldLayoutId id="2147484718" r:id="rId9"/>
    <p:sldLayoutId id="2147484719" r:id="rId10"/>
    <p:sldLayoutId id="2147484728" r:id="rId11"/>
    <p:sldLayoutId id="2147484729" r:id="rId12"/>
    <p:sldLayoutId id="2147484720" r:id="rId13"/>
    <p:sldLayoutId id="2147484730" r:id="rId14"/>
    <p:sldLayoutId id="2147484731" r:id="rId15"/>
    <p:sldLayoutId id="2147484732" r:id="rId16"/>
    <p:sldLayoutId id="2147484733" r:id="rId17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000" kern="1200">
          <a:ln w="3175" cmpd="sng">
            <a:noFill/>
          </a:ln>
          <a:solidFill>
            <a:srgbClr val="262626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262626"/>
          </a:solidFill>
          <a:latin typeface="Garamond" panose="02020404030301010803" pitchFamily="18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262626"/>
          </a:solidFill>
          <a:latin typeface="Garamond" panose="02020404030301010803" pitchFamily="18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262626"/>
          </a:solidFill>
          <a:latin typeface="Garamond" panose="02020404030301010803" pitchFamily="18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262626"/>
          </a:solidFill>
          <a:latin typeface="Garamond" panose="02020404030301010803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 pitchFamily="34" charset="0"/>
        <a:buChar char="•"/>
        <a:defRPr sz="2400" kern="1200">
          <a:solidFill>
            <a:srgbClr val="262626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 pitchFamily="34" charset="0"/>
        <a:buChar char="•"/>
        <a:defRPr sz="2000" kern="1200">
          <a:solidFill>
            <a:srgbClr val="262626"/>
          </a:solidFill>
          <a:latin typeface="+mn-lt"/>
          <a:ea typeface="+mn-ea"/>
          <a:cs typeface="+mn-cs"/>
        </a:defRPr>
      </a:lvl2pPr>
      <a:lvl3pPr marL="12001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 pitchFamily="34" charset="0"/>
        <a:buChar char="•"/>
        <a:defRPr kern="1200">
          <a:solidFill>
            <a:srgbClr val="262626"/>
          </a:solidFill>
          <a:latin typeface="+mn-lt"/>
          <a:ea typeface="+mn-ea"/>
          <a:cs typeface="+mn-cs"/>
        </a:defRPr>
      </a:lvl3pPr>
      <a:lvl4pPr marL="1543050" indent="-17145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 pitchFamily="34" charset="0"/>
        <a:buChar char="•"/>
        <a:defRPr sz="1600" kern="1200">
          <a:solidFill>
            <a:srgbClr val="262626"/>
          </a:solidFill>
          <a:latin typeface="+mn-lt"/>
          <a:ea typeface="+mn-ea"/>
          <a:cs typeface="+mn-cs"/>
        </a:defRPr>
      </a:lvl4pPr>
      <a:lvl5pPr marL="2000250" indent="-17145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 pitchFamily="34" charset="0"/>
        <a:buChar char="•"/>
        <a:defRPr sz="1400" kern="1200">
          <a:solidFill>
            <a:srgbClr val="262626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>
            <a:extLst>
              <a:ext uri="{FF2B5EF4-FFF2-40B4-BE49-F238E27FC236}">
                <a16:creationId xmlns:a16="http://schemas.microsoft.com/office/drawing/2014/main" id="{7FB7988D-6B0A-48E0-B053-09480D6A66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8888" y="765175"/>
            <a:ext cx="6716712" cy="1454150"/>
          </a:xfrm>
        </p:spPr>
        <p:txBody>
          <a:bodyPr/>
          <a:lstStyle/>
          <a:p>
            <a:pPr eaLnBrk="1" hangingPunct="1"/>
            <a:r>
              <a:rPr lang="ru-RU" altLang="ru-RU" sz="2600">
                <a:ln>
                  <a:noFill/>
                </a:ln>
                <a:latin typeface="Liberation Serif" panose="02020603050405020304" pitchFamily="18" charset="0"/>
                <a:cs typeface="Liberation Serif" panose="02020603050405020304" pitchFamily="18" charset="0"/>
              </a:rPr>
              <a:t>Исполнение основных показателей бюджета ГО Красноуфимск за январь-декабрь 2021 года, </a:t>
            </a:r>
            <a:r>
              <a:rPr lang="ru-RU" altLang="ru-RU" sz="2000">
                <a:ln>
                  <a:noFill/>
                </a:ln>
                <a:latin typeface="Liberation Serif" panose="02020603050405020304" pitchFamily="18" charset="0"/>
                <a:cs typeface="Liberation Serif" panose="02020603050405020304" pitchFamily="18" charset="0"/>
              </a:rPr>
              <a:t>тыс. руб.</a:t>
            </a:r>
          </a:p>
        </p:txBody>
      </p:sp>
      <p:graphicFrame>
        <p:nvGraphicFramePr>
          <p:cNvPr id="2" name="Object 5">
            <a:extLst>
              <a:ext uri="{FF2B5EF4-FFF2-40B4-BE49-F238E27FC236}">
                <a16:creationId xmlns:a16="http://schemas.microsoft.com/office/drawing/2014/main" id="{21ADDC5A-2BE8-4799-AA7B-921AC38D6B69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899121"/>
              </p:ext>
            </p:extLst>
          </p:nvPr>
        </p:nvGraphicFramePr>
        <p:xfrm>
          <a:off x="1816100" y="2146300"/>
          <a:ext cx="6284913" cy="4400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41359C93-1B0A-4A3C-8876-8E004DAEF9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31913" y="620713"/>
            <a:ext cx="6643687" cy="936625"/>
          </a:xfrm>
        </p:spPr>
        <p:txBody>
          <a:bodyPr/>
          <a:lstStyle/>
          <a:p>
            <a:pPr eaLnBrk="1" hangingPunct="1"/>
            <a:r>
              <a:rPr lang="ru-RU" altLang="ru-RU" sz="2100">
                <a:ln>
                  <a:noFill/>
                </a:ln>
                <a:latin typeface="Liberation Serif" panose="02020603050405020304" pitchFamily="18" charset="0"/>
                <a:cs typeface="Liberation Serif" panose="02020603050405020304" pitchFamily="18" charset="0"/>
              </a:rPr>
              <a:t>Исполнение бюджета ГО Красноуфимск по разделам и подразделам  расходов </a:t>
            </a:r>
            <a:br>
              <a:rPr lang="ru-RU" altLang="ru-RU" sz="2100">
                <a:ln>
                  <a:noFill/>
                </a:ln>
                <a:latin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altLang="ru-RU" sz="2100">
                <a:ln>
                  <a:noFill/>
                </a:ln>
                <a:latin typeface="Liberation Serif" panose="02020603050405020304" pitchFamily="18" charset="0"/>
                <a:cs typeface="Liberation Serif" panose="02020603050405020304" pitchFamily="18" charset="0"/>
              </a:rPr>
              <a:t>за январь-декабрь 2021 года, тыс. руб.</a:t>
            </a:r>
          </a:p>
        </p:txBody>
      </p:sp>
      <p:graphicFrame>
        <p:nvGraphicFramePr>
          <p:cNvPr id="49489" name="Group 337">
            <a:extLst>
              <a:ext uri="{FF2B5EF4-FFF2-40B4-BE49-F238E27FC236}">
                <a16:creationId xmlns:a16="http://schemas.microsoft.com/office/drawing/2014/main" id="{25CB52BC-92D8-4547-AE71-250F2382278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11188" y="1557338"/>
          <a:ext cx="7921625" cy="4816475"/>
        </p:xfrm>
        <a:graphic>
          <a:graphicData uri="http://schemas.openxmlformats.org/drawingml/2006/table">
            <a:tbl>
              <a:tblPr/>
              <a:tblGrid>
                <a:gridCol w="3186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7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622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Наименование показателя</a:t>
                      </a:r>
                    </a:p>
                  </a:txBody>
                  <a:tcPr marL="91428" marR="91428"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Код раздела, подраздела</a:t>
                      </a:r>
                    </a:p>
                  </a:txBody>
                  <a:tcPr marL="91428" marR="91428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План</a:t>
                      </a:r>
                    </a:p>
                  </a:txBody>
                  <a:tcPr marL="91428" marR="91428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Испол-нено</a:t>
                      </a:r>
                    </a:p>
                  </a:txBody>
                  <a:tcPr marL="91428" marR="91428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% испол-нения</a:t>
                      </a:r>
                    </a:p>
                  </a:txBody>
                  <a:tcPr marL="91428" marR="91428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106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ОБЩЕГОСУДАРСТВЕННЫЕ ВОПРОСЫ</a:t>
                      </a:r>
                    </a:p>
                  </a:txBody>
                  <a:tcPr marL="91428" marR="91428"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0100</a:t>
                      </a:r>
                    </a:p>
                  </a:txBody>
                  <a:tcPr marL="91428" marR="91428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115 351,0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112 341,4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97,4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440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1428" marR="91428"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0102</a:t>
                      </a:r>
                    </a:p>
                  </a:txBody>
                  <a:tcPr marL="91428" marR="91428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3 827,7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3 819,0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99,8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2107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91428" marR="91428"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0103</a:t>
                      </a:r>
                    </a:p>
                  </a:txBody>
                  <a:tcPr marL="91428" marR="91428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4 022,0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4 021,7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9774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</a:p>
                  </a:txBody>
                  <a:tcPr marL="91428" marR="91428"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0104</a:t>
                      </a:r>
                    </a:p>
                  </a:txBody>
                  <a:tcPr marL="91428" marR="91428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37 359,8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37 325,6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99,9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106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Судебная система</a:t>
                      </a:r>
                    </a:p>
                  </a:txBody>
                  <a:tcPr marL="91428" marR="91428"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0105</a:t>
                      </a:r>
                    </a:p>
                  </a:txBody>
                  <a:tcPr marL="91428" marR="91428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62,4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4440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</a:p>
                  </a:txBody>
                  <a:tcPr marL="91428" marR="91428"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0106</a:t>
                      </a:r>
                    </a:p>
                  </a:txBody>
                  <a:tcPr marL="91428" marR="91428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15 775,8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15 757,7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99,9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7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Обеспечение проведения выборов и референдумов</a:t>
                      </a:r>
                    </a:p>
                  </a:txBody>
                  <a:tcPr marL="91428" marR="91428"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0107</a:t>
                      </a:r>
                    </a:p>
                  </a:txBody>
                  <a:tcPr marL="91428" marR="91428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3 926,1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3 926,1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106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Резервные фонды</a:t>
                      </a:r>
                    </a:p>
                  </a:txBody>
                  <a:tcPr marL="91428" marR="91428"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0111</a:t>
                      </a:r>
                    </a:p>
                  </a:txBody>
                  <a:tcPr marL="91428" marR="91428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8,3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312CE02C-8E91-42C5-8595-FEEF1902DD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385175" cy="1431925"/>
          </a:xfrm>
        </p:spPr>
        <p:txBody>
          <a:bodyPr/>
          <a:lstStyle/>
          <a:p>
            <a:pPr eaLnBrk="1" hangingPunct="1"/>
            <a:r>
              <a:rPr lang="ru-RU" altLang="ru-RU" sz="2100">
                <a:ln>
                  <a:noFill/>
                </a:ln>
                <a:latin typeface="Liberation Serif" panose="02020603050405020304" pitchFamily="18" charset="0"/>
                <a:cs typeface="Liberation Serif" panose="02020603050405020304" pitchFamily="18" charset="0"/>
              </a:rPr>
              <a:t>Исполнение бюджета ГО Красноуфимск по разделам и подразделам  расходов за январь-декабрь  2021 года,   тыс. руб.</a:t>
            </a:r>
          </a:p>
        </p:txBody>
      </p:sp>
      <p:graphicFrame>
        <p:nvGraphicFramePr>
          <p:cNvPr id="52346" name="Group 122">
            <a:extLst>
              <a:ext uri="{FF2B5EF4-FFF2-40B4-BE49-F238E27FC236}">
                <a16:creationId xmlns:a16="http://schemas.microsoft.com/office/drawing/2014/main" id="{9D065E67-E971-4632-A1C3-AAED79CA8E6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71550" y="1412875"/>
          <a:ext cx="7632700" cy="4224338"/>
        </p:xfrm>
        <a:graphic>
          <a:graphicData uri="http://schemas.openxmlformats.org/drawingml/2006/table">
            <a:tbl>
              <a:tblPr/>
              <a:tblGrid>
                <a:gridCol w="2872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4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9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25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0096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Наименование показателя</a:t>
                      </a:r>
                    </a:p>
                  </a:txBody>
                  <a:tcPr marL="91438" marR="91438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Код раздела, подраздела</a:t>
                      </a:r>
                    </a:p>
                  </a:txBody>
                  <a:tcPr marL="91438" marR="91438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План</a:t>
                      </a:r>
                    </a:p>
                  </a:txBody>
                  <a:tcPr marL="91438" marR="91438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Испол-нено</a:t>
                      </a:r>
                    </a:p>
                  </a:txBody>
                  <a:tcPr marL="91438" marR="91438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% испол-нения</a:t>
                      </a:r>
                    </a:p>
                  </a:txBody>
                  <a:tcPr marL="91438" marR="91438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653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Другие общегосударственные вопросы</a:t>
                      </a:r>
                    </a:p>
                  </a:txBody>
                  <a:tcPr marL="91438" marR="91438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0113</a:t>
                      </a:r>
                    </a:p>
                  </a:txBody>
                  <a:tcPr marL="91438" marR="91438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50 368,9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47 491,3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94,3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237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1438" marR="91438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0300</a:t>
                      </a:r>
                    </a:p>
                  </a:txBody>
                  <a:tcPr marL="91438" marR="91438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9 430,4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9 305,6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98,7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2020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Защита населения и территории от чрезвычайных ситуаций природного и техногенного характера,  пожарная безопасность</a:t>
                      </a:r>
                    </a:p>
                  </a:txBody>
                  <a:tcPr marL="91438" marR="91438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0310</a:t>
                      </a:r>
                    </a:p>
                  </a:txBody>
                  <a:tcPr marL="91438" marR="91438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8 077,4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7 952,6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98,5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6209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Другие вопросы в области национальной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безопасности и правоохранительной деятельности</a:t>
                      </a:r>
                    </a:p>
                  </a:txBody>
                  <a:tcPr marL="91438" marR="91438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0314</a:t>
                      </a:r>
                    </a:p>
                  </a:txBody>
                  <a:tcPr marL="91438" marR="91438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1 353,0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1 353,0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513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НАЦИОНАЛЬНАЯ ЭКОНОМИКА</a:t>
                      </a:r>
                    </a:p>
                  </a:txBody>
                  <a:tcPr marL="91438" marR="91438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0400</a:t>
                      </a:r>
                    </a:p>
                  </a:txBody>
                  <a:tcPr marL="91438" marR="91438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229 254,1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225 344,7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98,3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0261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Сельское хозяйство и рыболовство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438" marR="91438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0405</a:t>
                      </a:r>
                    </a:p>
                  </a:txBody>
                  <a:tcPr marL="91438" marR="91438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1 184,9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1 113,9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94,0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348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Водное хозяйство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438" marR="91438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0406</a:t>
                      </a:r>
                    </a:p>
                  </a:txBody>
                  <a:tcPr marL="91438" marR="91438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625,8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625,8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7DDE07B-567A-4908-AA10-173F81E4BB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385175" cy="1431925"/>
          </a:xfrm>
        </p:spPr>
        <p:txBody>
          <a:bodyPr/>
          <a:lstStyle/>
          <a:p>
            <a:pPr eaLnBrk="1" hangingPunct="1"/>
            <a:r>
              <a:rPr lang="ru-RU" altLang="ru-RU" sz="2100">
                <a:ln>
                  <a:noFill/>
                </a:ln>
                <a:latin typeface="Liberation Serif" panose="02020603050405020304" pitchFamily="18" charset="0"/>
                <a:cs typeface="Liberation Serif" panose="02020603050405020304" pitchFamily="18" charset="0"/>
              </a:rPr>
              <a:t>Исполнение бюджета ГО Красноуфимск по разделам и подразделам  расходов за январь-декабрь 2021 года,    тыс. руб.</a:t>
            </a:r>
          </a:p>
        </p:txBody>
      </p:sp>
      <p:graphicFrame>
        <p:nvGraphicFramePr>
          <p:cNvPr id="53436" name="Group 188">
            <a:extLst>
              <a:ext uri="{FF2B5EF4-FFF2-40B4-BE49-F238E27FC236}">
                <a16:creationId xmlns:a16="http://schemas.microsoft.com/office/drawing/2014/main" id="{5197FF70-3AA2-484A-B2CC-CF7ED8420D0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55650" y="1268413"/>
          <a:ext cx="7777163" cy="5127625"/>
        </p:xfrm>
        <a:graphic>
          <a:graphicData uri="http://schemas.openxmlformats.org/drawingml/2006/table">
            <a:tbl>
              <a:tblPr/>
              <a:tblGrid>
                <a:gridCol w="2926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9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7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48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89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8246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Наименование показателя</a:t>
                      </a:r>
                    </a:p>
                  </a:txBody>
                  <a:tcPr marL="91442" marR="91442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Код раздела, подраздела</a:t>
                      </a:r>
                    </a:p>
                  </a:txBody>
                  <a:tcPr marL="91442" marR="91442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План</a:t>
                      </a:r>
                    </a:p>
                  </a:txBody>
                  <a:tcPr marL="91442" marR="91442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Исполнено</a:t>
                      </a:r>
                    </a:p>
                  </a:txBody>
                  <a:tcPr marL="91442" marR="91442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% испол-нения</a:t>
                      </a:r>
                    </a:p>
                  </a:txBody>
                  <a:tcPr marL="91442" marR="91442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128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Лесное хозяйство</a:t>
                      </a:r>
                    </a:p>
                  </a:txBody>
                  <a:tcPr marL="91442" marR="91442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0407</a:t>
                      </a:r>
                    </a:p>
                  </a:txBody>
                  <a:tcPr marL="91442" marR="91442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54,7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54,7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128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Транспорт</a:t>
                      </a:r>
                    </a:p>
                  </a:txBody>
                  <a:tcPr marL="91442" marR="91442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0408</a:t>
                      </a:r>
                    </a:p>
                  </a:txBody>
                  <a:tcPr marL="91442" marR="91442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578,5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533,8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92,3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128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Дорожное хозяйство (дорожные фонды)</a:t>
                      </a:r>
                    </a:p>
                  </a:txBody>
                  <a:tcPr marL="91442" marR="91442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0409</a:t>
                      </a:r>
                    </a:p>
                  </a:txBody>
                  <a:tcPr marL="91442" marR="91442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225 751,8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221 958,1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98,3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792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1442" marR="91442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0412</a:t>
                      </a:r>
                    </a:p>
                  </a:txBody>
                  <a:tcPr marL="91442" marR="91442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1 058,4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1 058,4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792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ЖИЛИЩНО-КОММУНАЛЬНОЕ ХОЗЯЙСТВО</a:t>
                      </a:r>
                    </a:p>
                  </a:txBody>
                  <a:tcPr marL="91442" marR="91442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0500</a:t>
                      </a:r>
                    </a:p>
                  </a:txBody>
                  <a:tcPr marL="91442" marR="91442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385 117,4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334 494,2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86,9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128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Жилищное хозяйство</a:t>
                      </a:r>
                    </a:p>
                  </a:txBody>
                  <a:tcPr marL="91442" marR="91442"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0501</a:t>
                      </a:r>
                    </a:p>
                  </a:txBody>
                  <a:tcPr marL="91442" marR="91442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38 000,3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37 267,3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98,1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128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Коммунальное хозяйство</a:t>
                      </a:r>
                    </a:p>
                  </a:txBody>
                  <a:tcPr marL="91442" marR="91442"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0502</a:t>
                      </a:r>
                    </a:p>
                  </a:txBody>
                  <a:tcPr marL="91442" marR="91442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121 423,7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98 748,9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81,3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128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Благоустройство</a:t>
                      </a:r>
                    </a:p>
                  </a:txBody>
                  <a:tcPr marL="91442" marR="91442"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0503</a:t>
                      </a:r>
                    </a:p>
                  </a:txBody>
                  <a:tcPr marL="91442" marR="91442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206 536,3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179 542,0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86,9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27990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Другие вопросы в области жилищно-коммунального хозяйства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442" marR="91442"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0505</a:t>
                      </a:r>
                    </a:p>
                  </a:txBody>
                  <a:tcPr marL="91442" marR="91442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19 157,1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18 936,0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98,8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9128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ОХРАНА ОКРУЖАЮЩЕЙ СРЕДЫ</a:t>
                      </a:r>
                    </a:p>
                  </a:txBody>
                  <a:tcPr marL="91442" marR="91442"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0600</a:t>
                      </a:r>
                    </a:p>
                  </a:txBody>
                  <a:tcPr marL="91442" marR="91442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5 310,3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1 910,3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36,0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67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Прикладные научные исследования в области охраны окружающей среды</a:t>
                      </a:r>
                    </a:p>
                  </a:txBody>
                  <a:tcPr marL="91442" marR="91442"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0604</a:t>
                      </a:r>
                    </a:p>
                  </a:txBody>
                  <a:tcPr marL="91442" marR="91442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3 400,0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6792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91442" marR="91442"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0605</a:t>
                      </a:r>
                    </a:p>
                  </a:txBody>
                  <a:tcPr marL="91442" marR="91442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1 910,3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1 910,3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60325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ОБРАЗОВАНИЕ</a:t>
                      </a:r>
                    </a:p>
                  </a:txBody>
                  <a:tcPr marL="91442" marR="91442"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0700</a:t>
                      </a:r>
                    </a:p>
                  </a:txBody>
                  <a:tcPr marL="91442" marR="91442"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1 227 206,1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1 173 837,8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95,7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8B3BD546-D9EB-4547-8929-4BA07536DC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385175" cy="1431925"/>
          </a:xfrm>
        </p:spPr>
        <p:txBody>
          <a:bodyPr/>
          <a:lstStyle/>
          <a:p>
            <a:pPr eaLnBrk="1" hangingPunct="1"/>
            <a:r>
              <a:rPr lang="ru-RU" altLang="ru-RU" sz="2100">
                <a:ln>
                  <a:noFill/>
                </a:ln>
                <a:latin typeface="Liberation Serif" panose="02020603050405020304" pitchFamily="18" charset="0"/>
                <a:cs typeface="Liberation Serif" panose="02020603050405020304" pitchFamily="18" charset="0"/>
              </a:rPr>
              <a:t>Исполнение бюджета ГО Красноуфимск по разделам и подразделам  расходов за январь-декабрь  2021 года, </a:t>
            </a:r>
            <a:br>
              <a:rPr lang="ru-RU" altLang="ru-RU" sz="2100">
                <a:ln>
                  <a:noFill/>
                </a:ln>
                <a:latin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altLang="ru-RU" sz="2100">
                <a:ln>
                  <a:noFill/>
                </a:ln>
                <a:latin typeface="Liberation Serif" panose="02020603050405020304" pitchFamily="18" charset="0"/>
                <a:cs typeface="Liberation Serif" panose="02020603050405020304" pitchFamily="18" charset="0"/>
              </a:rPr>
              <a:t>тыс. руб.</a:t>
            </a:r>
          </a:p>
        </p:txBody>
      </p:sp>
      <p:graphicFrame>
        <p:nvGraphicFramePr>
          <p:cNvPr id="54376" name="Group 104">
            <a:extLst>
              <a:ext uri="{FF2B5EF4-FFF2-40B4-BE49-F238E27FC236}">
                <a16:creationId xmlns:a16="http://schemas.microsoft.com/office/drawing/2014/main" id="{A16EA7F9-A98C-4F92-BA08-5289770FD7B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27088" y="1916113"/>
          <a:ext cx="7777162" cy="3832225"/>
        </p:xfrm>
        <a:graphic>
          <a:graphicData uri="http://schemas.openxmlformats.org/drawingml/2006/table">
            <a:tbl>
              <a:tblPr/>
              <a:tblGrid>
                <a:gridCol w="2927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7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98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43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2352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Наименование показателя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Код раздела, подраздела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План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Исполнено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% испол-нения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198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Дошкольное образование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0701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344 220,3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339 379,5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98,6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580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Общее образование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0702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662 408,4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614 132,0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92,7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837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Дополнительное образование детей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0703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88 604,9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88 604,9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800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Молодежная политика и оздоровление детей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0707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49 228,6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49 228,2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6326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Другие вопросы в области образования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0709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82 743,9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82 493,8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99,7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126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КУЛЬТУРА И КИНЕМАТОГРАФИЯ</a:t>
                      </a:r>
                    </a:p>
                  </a:txBody>
                  <a:tcPr marL="91443" marR="91443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0800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116 695,2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116 350,1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99,7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2374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Культура</a:t>
                      </a:r>
                    </a:p>
                  </a:txBody>
                  <a:tcPr marL="91443" marR="91443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0801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94 368,0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94 024,5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99,6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6800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Другие вопросы в области культуры, кинематографии</a:t>
                      </a:r>
                    </a:p>
                  </a:txBody>
                  <a:tcPr marL="91443" marR="91443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0804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22 327,2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22 325,6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0833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СОЦИАЛЬНАЯ ПОЛИТИКА</a:t>
                      </a:r>
                    </a:p>
                  </a:txBody>
                  <a:tcPr marL="91443" marR="91443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1000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145 592,4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142 853,4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98,1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193C24E9-3081-4FD2-A894-F414EDCB4D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385175" cy="1431925"/>
          </a:xfrm>
        </p:spPr>
        <p:txBody>
          <a:bodyPr/>
          <a:lstStyle/>
          <a:p>
            <a:pPr eaLnBrk="1" hangingPunct="1"/>
            <a:r>
              <a:rPr lang="ru-RU" altLang="ru-RU" sz="2100">
                <a:ln>
                  <a:noFill/>
                </a:ln>
                <a:latin typeface="Liberation Serif" panose="02020603050405020304" pitchFamily="18" charset="0"/>
                <a:cs typeface="Liberation Serif" panose="02020603050405020304" pitchFamily="18" charset="0"/>
              </a:rPr>
              <a:t>Исполнение бюджета ГО Красноуфимск по разделам и подразделам  расходов за январь-декабрь 2021 года, </a:t>
            </a:r>
            <a:br>
              <a:rPr lang="ru-RU" altLang="ru-RU" sz="2100">
                <a:ln>
                  <a:noFill/>
                </a:ln>
                <a:latin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altLang="ru-RU" sz="2100">
                <a:ln>
                  <a:noFill/>
                </a:ln>
                <a:latin typeface="Liberation Serif" panose="02020603050405020304" pitchFamily="18" charset="0"/>
                <a:cs typeface="Liberation Serif" panose="02020603050405020304" pitchFamily="18" charset="0"/>
              </a:rPr>
              <a:t>тыс. руб.</a:t>
            </a:r>
          </a:p>
        </p:txBody>
      </p:sp>
      <p:graphicFrame>
        <p:nvGraphicFramePr>
          <p:cNvPr id="55442" name="Group 146">
            <a:extLst>
              <a:ext uri="{FF2B5EF4-FFF2-40B4-BE49-F238E27FC236}">
                <a16:creationId xmlns:a16="http://schemas.microsoft.com/office/drawing/2014/main" id="{E95552F5-350F-4804-89CF-1334126397F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484313"/>
          <a:ext cx="7621588" cy="5040312"/>
        </p:xfrm>
        <a:graphic>
          <a:graphicData uri="http://schemas.openxmlformats.org/drawingml/2006/table">
            <a:tbl>
              <a:tblPr/>
              <a:tblGrid>
                <a:gridCol w="2937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0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29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16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6111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Наименование показателя</a:t>
                      </a:r>
                    </a:p>
                  </a:txBody>
                  <a:tcPr marL="91432" marR="91432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Код раздела, подраздела</a:t>
                      </a:r>
                    </a:p>
                  </a:txBody>
                  <a:tcPr marL="91432" marR="91432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План</a:t>
                      </a:r>
                    </a:p>
                  </a:txBody>
                  <a:tcPr marL="91432" marR="91432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Испол-нено</a:t>
                      </a:r>
                    </a:p>
                  </a:txBody>
                  <a:tcPr marL="91432" marR="91432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% испол-нения</a:t>
                      </a:r>
                    </a:p>
                  </a:txBody>
                  <a:tcPr marL="91432" marR="91432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609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Социальное обеспечение населения</a:t>
                      </a: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1003</a:t>
                      </a: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105 579,5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103 078,6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97,6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109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Охрана семьи и детства</a:t>
                      </a: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1004</a:t>
                      </a: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4 309,9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4 141,5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96,1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5362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Другие вопросы в области социальной политики</a:t>
                      </a:r>
                    </a:p>
                  </a:txBody>
                  <a:tcPr marL="91432" marR="91432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1006</a:t>
                      </a:r>
                    </a:p>
                  </a:txBody>
                  <a:tcPr marL="91432" marR="91432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35 703,0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35 633,3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99,8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129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ФИЗИЧЕСКАЯ КУЛЬТУРА И СПОРТ</a:t>
                      </a:r>
                    </a:p>
                  </a:txBody>
                  <a:tcPr marL="91432" marR="91432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1100</a:t>
                      </a:r>
                    </a:p>
                  </a:txBody>
                  <a:tcPr marL="91432" marR="91432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66 042,8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66 029,6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269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Массовый спорт</a:t>
                      </a:r>
                    </a:p>
                  </a:txBody>
                  <a:tcPr marL="91432" marR="91432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1102</a:t>
                      </a:r>
                    </a:p>
                  </a:txBody>
                  <a:tcPr marL="91432" marR="91432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65 742,8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65 729,6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072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Спорт высших достижений</a:t>
                      </a:r>
                    </a:p>
                  </a:txBody>
                  <a:tcPr marL="91432" marR="91432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1103</a:t>
                      </a:r>
                    </a:p>
                  </a:txBody>
                  <a:tcPr marL="91432" marR="91432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300,0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300,0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783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СРЕДСТВА МАССОВОЙ ИНФОРМАЦИИ</a:t>
                      </a:r>
                    </a:p>
                  </a:txBody>
                  <a:tcPr marL="91432" marR="91432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1200</a:t>
                      </a:r>
                    </a:p>
                  </a:txBody>
                  <a:tcPr marL="91432" marR="91432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1 299,6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1 299,6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129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Периодическая печать и издательства</a:t>
                      </a:r>
                    </a:p>
                  </a:txBody>
                  <a:tcPr marL="91432" marR="91432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1202</a:t>
                      </a:r>
                    </a:p>
                  </a:txBody>
                  <a:tcPr marL="91432" marR="91432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1 299,6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1 299,6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907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ОБСЛУЖИВАНИЕ ГОСУДАРСТВЕННОГО (МУНИЦИПАЛЬНОГО) ДОЛГА</a:t>
                      </a:r>
                    </a:p>
                  </a:txBody>
                  <a:tcPr marL="9524" marR="9524" marT="9526" marB="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1300</a:t>
                      </a:r>
                    </a:p>
                  </a:txBody>
                  <a:tcPr marL="91432" marR="91432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1 688,0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1 688,0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0412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Обслуживание государственного (муниципального) внутреннего долга</a:t>
                      </a:r>
                    </a:p>
                  </a:txBody>
                  <a:tcPr marL="9524" marR="9524" marT="9526" marB="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1301</a:t>
                      </a:r>
                    </a:p>
                  </a:txBody>
                  <a:tcPr marL="91432" marR="91432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1 688,0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1 688,0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48419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ВСЕГО РАСХОДОВ</a:t>
                      </a:r>
                    </a:p>
                  </a:txBody>
                  <a:tcPr marL="91432" marR="91432"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2 302 987,3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2 185 454,7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94,9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туральные материалы">
  <a:themeElements>
    <a:clrScheme name="Натуральные материалы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Натуральные материалы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Натуральные материалы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3230</TotalTime>
  <Words>674</Words>
  <Application>Microsoft Office PowerPoint</Application>
  <PresentationFormat>Экран (4:3)</PresentationFormat>
  <Paragraphs>275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Garamond</vt:lpstr>
      <vt:lpstr>Calibri</vt:lpstr>
      <vt:lpstr>Liberation Serif</vt:lpstr>
      <vt:lpstr>Wingdings</vt:lpstr>
      <vt:lpstr>Натуральные материалы</vt:lpstr>
      <vt:lpstr>Исполнение основных показателей бюджета ГО Красноуфимск за январь-декабрь 2021 года, тыс. руб.</vt:lpstr>
      <vt:lpstr>Исполнение бюджета ГО Красноуфимск по разделам и подразделам  расходов  за январь-декабрь 2021 года, тыс. руб.</vt:lpstr>
      <vt:lpstr>Исполнение бюджета ГО Красноуфимск по разделам и подразделам  расходов за январь-декабрь  2021 года,   тыс. руб.</vt:lpstr>
      <vt:lpstr>Исполнение бюджета ГО Красноуфимск по разделам и подразделам  расходов за январь-декабрь 2021 года,    тыс. руб.</vt:lpstr>
      <vt:lpstr>Исполнение бюджета ГО Красноуфимск по разделам и подразделам  расходов за январь-декабрь  2021 года,  тыс. руб.</vt:lpstr>
      <vt:lpstr>Исполнение бюджета ГО Красноуфимск по разделам и подразделам  расходов за январь-декабрь 2021 года,  тыс. руб.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основных показателей бюджета ГО Красноуфимск за январь 2018года, тыс. руб.</dc:title>
  <dc:creator>User</dc:creator>
  <cp:lastModifiedBy>User</cp:lastModifiedBy>
  <cp:revision>296</cp:revision>
  <dcterms:created xsi:type="dcterms:W3CDTF">2018-02-16T04:16:40Z</dcterms:created>
  <dcterms:modified xsi:type="dcterms:W3CDTF">2024-07-12T03:56:54Z</dcterms:modified>
</cp:coreProperties>
</file>